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8" r:id="rId3"/>
    <p:sldId id="270" r:id="rId4"/>
    <p:sldId id="269" r:id="rId5"/>
    <p:sldId id="272" r:id="rId6"/>
    <p:sldId id="271" r:id="rId7"/>
    <p:sldId id="257" r:id="rId8"/>
    <p:sldId id="258" r:id="rId9"/>
    <p:sldId id="259" r:id="rId10"/>
    <p:sldId id="260" r:id="rId11"/>
    <p:sldId id="261" r:id="rId12"/>
    <p:sldId id="262" r:id="rId13"/>
    <p:sldId id="273" r:id="rId14"/>
    <p:sldId id="277" r:id="rId15"/>
    <p:sldId id="279" r:id="rId16"/>
    <p:sldId id="280" r:id="rId17"/>
    <p:sldId id="278" r:id="rId18"/>
    <p:sldId id="263" r:id="rId19"/>
    <p:sldId id="264" r:id="rId20"/>
    <p:sldId id="265" r:id="rId21"/>
  </p:sldIdLst>
  <p:sldSz cx="14630400" cy="8229600"/>
  <p:notesSz cx="8229600" cy="14630400"/>
  <p:embeddedFontLst>
    <p:embeddedFont>
      <p:font typeface="Raleway Medium" pitchFamily="2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4CC"/>
    <a:srgbClr val="FFE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23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581BC-D59B-D9CD-B6A8-C861DD322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07EE7-ACD4-3EDD-3E56-9085CE2CA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4BED4-C875-27BA-853F-A085D44E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33859-71FA-4701-7336-27390E084E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22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7EA68-BB4F-A735-35AB-5E1C1532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B9F0A3-A2F4-BAC7-1FBF-95CDFF191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AAF9A-FA72-748A-BDFA-0F5EF416C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F092E-6BC3-A7F9-8DE9-48E510EDC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47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5F0FA-4F86-6A59-D3CE-C575253E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F95C1-7E5B-80D8-0F4C-3ADDB6D8C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24344-263D-1C92-4321-6A3B72C32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CF166-E9F6-F442-244C-6D2A4931A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25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5B5CD-B3BF-E5C9-3826-6ED4B0716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9AD44-6494-7616-7F7A-7D6D225F6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526D0-099C-ACD5-6854-818DBC38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960EE-F960-3B05-324E-0D3916EE13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60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0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1AE3F-FCE8-C2E4-C7C6-CFF48E76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01BDD2-1E74-B3EF-9991-EA03840B7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96AE22-1471-36D6-DA20-C403F349C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4BC29-831E-B5ED-D2AE-4EC63DE07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7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0590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</a:rPr>
              <a:t>Automated</a:t>
            </a: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Book Summarisation: English &amp; Arabic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9335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Unlocking knowledge: a powerful tool for instantly summarising books in both English and Arabic.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574" y="924997"/>
            <a:ext cx="7582853" cy="1238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Bridging Languages: The Translation Module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115020" y="2832854"/>
            <a:ext cx="6557605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Expanding Horizons: Summaries in Arabic</a:t>
            </a:r>
            <a:endParaRPr lang="en-US" sz="2300" dirty="0"/>
          </a:p>
        </p:txBody>
      </p:sp>
      <p:sp>
        <p:nvSpPr>
          <p:cNvPr id="5" name="Shape 2"/>
          <p:cNvSpPr/>
          <p:nvPr/>
        </p:nvSpPr>
        <p:spPr>
          <a:xfrm>
            <a:off x="780574" y="2498408"/>
            <a:ext cx="30480" cy="1040606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80574" y="3789878"/>
            <a:ext cx="7582853" cy="107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Following English summary generation, a dedicated translation module converts the content into Arabic. This crucial step enables bilingual support, significantly broadening the project's reach.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0574" y="5110877"/>
            <a:ext cx="7582853" cy="2193608"/>
          </a:xfrm>
          <a:prstGeom prst="roundRect">
            <a:avLst>
              <a:gd name="adj" fmla="val 15252"/>
            </a:avLst>
          </a:prstGeom>
          <a:solidFill>
            <a:srgbClr val="183A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78" y="5401389"/>
            <a:ext cx="309682" cy="247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6263" y="5389602"/>
            <a:ext cx="279606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Value Proposition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1536263" y="5922288"/>
            <a:ext cx="6604159" cy="107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Enhanced Accessibility:</a:t>
            </a:r>
            <a:r>
              <a:rPr lang="en-US" sz="17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Opens up the project to a vast Arabic-speaking user base, fostering greater knowledge sharing and inclusivity in diverse linguistic contexts.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8750618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Interface: Streamlit in Action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21" y="1815941"/>
            <a:ext cx="6263878" cy="6263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521" y="1788081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594521" y="2320052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 Authentication: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Users can register and log in via email, username, and password, ensuring data privacy.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521" y="3110627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Effortless Book Upload: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Supports diverse input formats (PDF, EPUB, TXT) for maximum flexibility.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521" y="3901202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Instant Summarisation: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 single click initiates backend processing, delivering summaries swiftly.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4521" y="4691777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Dual Language Download: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Provides both </a:t>
            </a: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summary_en.txt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and </a:t>
            </a: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summary_ar.txt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files for immediate download.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2098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4005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7146" y="24724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24853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1. Access &amp; Auth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80" y="2976324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logs in or registers seamlessly.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69505" y="24005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82614" y="24724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8271748" y="24853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2. Book Upload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271748" y="2976324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Uploads a book in PDF, EPUB, or TXT format.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38651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7146" y="393704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666280" y="3949898"/>
            <a:ext cx="3349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 Summary Generation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666280" y="4440912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System generates English, then Arabic summaries.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69505" y="38651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82614" y="393704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8271748" y="3949898"/>
            <a:ext cx="30109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4. Download &amp; Utilise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271748" y="4440912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downloads both summaries for immediate use.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64037" y="643537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intuitive flow ensures a smooth and efficient experience from initial access to final summary retrieval.</a:t>
            </a:r>
            <a:endParaRPr lang="en-US" sz="1900" dirty="0"/>
          </a:p>
        </p:txBody>
      </p:sp>
      <p:sp>
        <p:nvSpPr>
          <p:cNvPr id="21" name="Shape 9">
            <a:extLst>
              <a:ext uri="{FF2B5EF4-FFF2-40B4-BE49-F238E27FC236}">
                <a16:creationId xmlns:a16="http://schemas.microsoft.com/office/drawing/2014/main" id="{60205252-53FA-6BEA-D16B-9956495E6532}"/>
              </a:ext>
            </a:extLst>
          </p:cNvPr>
          <p:cNvSpPr/>
          <p:nvPr/>
        </p:nvSpPr>
        <p:spPr>
          <a:xfrm>
            <a:off x="4454367" y="514274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137E54EF-1FDC-328A-C704-65F54A396051}"/>
              </a:ext>
            </a:extLst>
          </p:cNvPr>
          <p:cNvSpPr/>
          <p:nvPr/>
        </p:nvSpPr>
        <p:spPr>
          <a:xfrm>
            <a:off x="4567476" y="521466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550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F2B15008-8101-C5D3-4B7F-8BB970702C67}"/>
              </a:ext>
            </a:extLst>
          </p:cNvPr>
          <p:cNvSpPr/>
          <p:nvPr/>
        </p:nvSpPr>
        <p:spPr>
          <a:xfrm>
            <a:off x="5256610" y="5227520"/>
            <a:ext cx="3349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5. Interactive Chatbot</a:t>
            </a:r>
            <a:endParaRPr lang="en-US" sz="215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15AF0B51-0D35-F76A-72E8-E5A28192617A}"/>
              </a:ext>
            </a:extLst>
          </p:cNvPr>
          <p:cNvSpPr/>
          <p:nvPr/>
        </p:nvSpPr>
        <p:spPr>
          <a:xfrm>
            <a:off x="5256610" y="5718534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dedicated chatbot for dynamic interaction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418BE-E905-F259-8F14-DEAAE58D8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1249BA0-608C-F1DB-3FB6-49E1FA0F47CB}"/>
              </a:ext>
            </a:extLst>
          </p:cNvPr>
          <p:cNvSpPr/>
          <p:nvPr/>
        </p:nvSpPr>
        <p:spPr>
          <a:xfrm>
            <a:off x="597991" y="2675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7A0106B2-1BA1-9C83-796D-E4CD3AB39754}"/>
              </a:ext>
            </a:extLst>
          </p:cNvPr>
          <p:cNvSpPr/>
          <p:nvPr/>
        </p:nvSpPr>
        <p:spPr>
          <a:xfrm>
            <a:off x="597991" y="123989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5B63445-C103-DAEA-6127-2AD00DBF19BA}"/>
              </a:ext>
            </a:extLst>
          </p:cNvPr>
          <p:cNvSpPr/>
          <p:nvPr/>
        </p:nvSpPr>
        <p:spPr>
          <a:xfrm>
            <a:off x="711100" y="131180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E5728E4-F373-DF98-4C8B-FE941AD2E9C4}"/>
              </a:ext>
            </a:extLst>
          </p:cNvPr>
          <p:cNvSpPr/>
          <p:nvPr/>
        </p:nvSpPr>
        <p:spPr>
          <a:xfrm>
            <a:off x="1400234" y="13246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1. Access &amp; Auth</a:t>
            </a:r>
            <a:endParaRPr lang="en-US" sz="21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887A820-8D8A-7E87-CF30-BDDE940A966A}"/>
              </a:ext>
            </a:extLst>
          </p:cNvPr>
          <p:cNvSpPr/>
          <p:nvPr/>
        </p:nvSpPr>
        <p:spPr>
          <a:xfrm>
            <a:off x="1400234" y="1815678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logs in or registers seamlessly.</a:t>
            </a:r>
            <a:endParaRPr lang="en-US" sz="1900" dirty="0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436D3A-A17E-1B85-127B-6443E853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87" r="22233" b="29143"/>
          <a:stretch>
            <a:fillRect/>
          </a:stretch>
        </p:blipFill>
        <p:spPr>
          <a:xfrm>
            <a:off x="7829552" y="3031287"/>
            <a:ext cx="6527800" cy="45178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77E43E-33B6-63E1-943E-6E89F1AF0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91" y="3031287"/>
            <a:ext cx="6391960" cy="45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C0017-82E8-BF33-FCA2-6AFD1AB7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8C0DD1D-CA21-E92C-241A-0209778EC2AB}"/>
              </a:ext>
            </a:extLst>
          </p:cNvPr>
          <p:cNvSpPr/>
          <p:nvPr/>
        </p:nvSpPr>
        <p:spPr>
          <a:xfrm>
            <a:off x="597991" y="2675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9A1E0C8D-0030-5A20-B64B-75F1F7C401DA}"/>
              </a:ext>
            </a:extLst>
          </p:cNvPr>
          <p:cNvSpPr/>
          <p:nvPr/>
        </p:nvSpPr>
        <p:spPr>
          <a:xfrm>
            <a:off x="597991" y="151042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8CF8521-0C68-FF10-013E-138C2CAB2304}"/>
              </a:ext>
            </a:extLst>
          </p:cNvPr>
          <p:cNvSpPr/>
          <p:nvPr/>
        </p:nvSpPr>
        <p:spPr>
          <a:xfrm>
            <a:off x="711100" y="158234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7D4BB08-06FD-B81C-8BFE-DE0FFCFB8DF1}"/>
              </a:ext>
            </a:extLst>
          </p:cNvPr>
          <p:cNvSpPr/>
          <p:nvPr/>
        </p:nvSpPr>
        <p:spPr>
          <a:xfrm>
            <a:off x="1400234" y="15952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2. Book Upload</a:t>
            </a:r>
            <a:endParaRPr lang="en-US" sz="21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44AC3AC-320C-DF6B-3CD7-D693BE347068}"/>
              </a:ext>
            </a:extLst>
          </p:cNvPr>
          <p:cNvSpPr/>
          <p:nvPr/>
        </p:nvSpPr>
        <p:spPr>
          <a:xfrm>
            <a:off x="1400234" y="2086214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Uploads a book in PDF, EPUB, or TXT format.</a:t>
            </a:r>
            <a:endParaRPr lang="en-US" sz="1900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033312-5724-BA68-4FBE-CD5E8E20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6" r="40973" b="48615"/>
          <a:stretch>
            <a:fillRect/>
          </a:stretch>
        </p:blipFill>
        <p:spPr>
          <a:xfrm>
            <a:off x="5435600" y="2962260"/>
            <a:ext cx="8382000" cy="37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5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F890D-62E6-9B6D-60C2-F5824E65A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925FDA-A993-FE19-6B28-30E320FC82AC}"/>
              </a:ext>
            </a:extLst>
          </p:cNvPr>
          <p:cNvSpPr/>
          <p:nvPr/>
        </p:nvSpPr>
        <p:spPr>
          <a:xfrm>
            <a:off x="597991" y="2675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C16C5-545F-7244-4BF0-4A48EF0DD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415" y="0"/>
            <a:ext cx="8897985" cy="8229600"/>
          </a:xfrm>
          <a:prstGeom prst="rect">
            <a:avLst/>
          </a:prstGeom>
        </p:spPr>
      </p:pic>
      <p:sp>
        <p:nvSpPr>
          <p:cNvPr id="11" name="Shape 9">
            <a:extLst>
              <a:ext uri="{FF2B5EF4-FFF2-40B4-BE49-F238E27FC236}">
                <a16:creationId xmlns:a16="http://schemas.microsoft.com/office/drawing/2014/main" id="{D6E7B902-108A-9A3D-4604-61AF674FD99C}"/>
              </a:ext>
            </a:extLst>
          </p:cNvPr>
          <p:cNvSpPr/>
          <p:nvPr/>
        </p:nvSpPr>
        <p:spPr>
          <a:xfrm>
            <a:off x="597991" y="15918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0">
            <a:extLst>
              <a:ext uri="{FF2B5EF4-FFF2-40B4-BE49-F238E27FC236}">
                <a16:creationId xmlns:a16="http://schemas.microsoft.com/office/drawing/2014/main" id="{1C8AF425-D61C-39A8-28DD-031FCD5FC5B0}"/>
              </a:ext>
            </a:extLst>
          </p:cNvPr>
          <p:cNvSpPr/>
          <p:nvPr/>
        </p:nvSpPr>
        <p:spPr>
          <a:xfrm>
            <a:off x="711100" y="166374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EA5A1F00-CF2C-0985-CD8A-DDC66D7E8225}"/>
              </a:ext>
            </a:extLst>
          </p:cNvPr>
          <p:cNvSpPr/>
          <p:nvPr/>
        </p:nvSpPr>
        <p:spPr>
          <a:xfrm>
            <a:off x="1400234" y="1676598"/>
            <a:ext cx="3349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 Summary Generation</a:t>
            </a:r>
            <a:endParaRPr lang="en-US" sz="21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5333698-D6B0-FAEA-718D-95984525A9B9}"/>
              </a:ext>
            </a:extLst>
          </p:cNvPr>
          <p:cNvSpPr/>
          <p:nvPr/>
        </p:nvSpPr>
        <p:spPr>
          <a:xfrm>
            <a:off x="1400235" y="2167612"/>
            <a:ext cx="4226978" cy="150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System generates English, then Arabic summaries.</a:t>
            </a:r>
            <a:endParaRPr lang="en-US" sz="190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DA662572-9E43-C91B-D0EF-2A1787014969}"/>
              </a:ext>
            </a:extLst>
          </p:cNvPr>
          <p:cNvSpPr/>
          <p:nvPr/>
        </p:nvSpPr>
        <p:spPr>
          <a:xfrm>
            <a:off x="4301430" y="294136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29152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EFE9D-1126-ECD6-B2C4-E9ACCA4F4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C255B0B-84BD-7A5A-856C-E5A4C7A25B13}"/>
              </a:ext>
            </a:extLst>
          </p:cNvPr>
          <p:cNvSpPr/>
          <p:nvPr/>
        </p:nvSpPr>
        <p:spPr>
          <a:xfrm>
            <a:off x="597991" y="2675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DF55AAAD-9879-1A3E-DFA6-F07AC5EDA53E}"/>
              </a:ext>
            </a:extLst>
          </p:cNvPr>
          <p:cNvSpPr/>
          <p:nvPr/>
        </p:nvSpPr>
        <p:spPr>
          <a:xfrm>
            <a:off x="597991" y="141382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5514354-A351-9EE8-870B-FFA5A33D4968}"/>
              </a:ext>
            </a:extLst>
          </p:cNvPr>
          <p:cNvSpPr/>
          <p:nvPr/>
        </p:nvSpPr>
        <p:spPr>
          <a:xfrm>
            <a:off x="711100" y="148574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62AA4D6F-EE5F-8DAD-5450-4708CB7C56EA}"/>
              </a:ext>
            </a:extLst>
          </p:cNvPr>
          <p:cNvSpPr/>
          <p:nvPr/>
        </p:nvSpPr>
        <p:spPr>
          <a:xfrm>
            <a:off x="1400234" y="1498600"/>
            <a:ext cx="30109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4. Download &amp; Utilise</a:t>
            </a:r>
            <a:endParaRPr lang="en-US" sz="215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B619B44E-0869-C0E2-0442-086814063405}"/>
              </a:ext>
            </a:extLst>
          </p:cNvPr>
          <p:cNvSpPr/>
          <p:nvPr/>
        </p:nvSpPr>
        <p:spPr>
          <a:xfrm>
            <a:off x="1400234" y="1989614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downloads both summaries for immediate use.</a:t>
            </a: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9EC00-B182-0DB1-C722-EB2B6E97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53" y="2927827"/>
            <a:ext cx="8078152" cy="367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0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AF555-63F6-72A7-803A-FFA52DD95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6C1517-6E2D-A550-3C9C-3BF8C779DC70}"/>
              </a:ext>
            </a:extLst>
          </p:cNvPr>
          <p:cNvSpPr/>
          <p:nvPr/>
        </p:nvSpPr>
        <p:spPr>
          <a:xfrm>
            <a:off x="597991" y="2675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User Journey</a:t>
            </a:r>
            <a:endParaRPr lang="en-US" sz="4300" dirty="0"/>
          </a:p>
        </p:txBody>
      </p:sp>
      <p:sp>
        <p:nvSpPr>
          <p:cNvPr id="21" name="Shape 9">
            <a:extLst>
              <a:ext uri="{FF2B5EF4-FFF2-40B4-BE49-F238E27FC236}">
                <a16:creationId xmlns:a16="http://schemas.microsoft.com/office/drawing/2014/main" id="{6C272814-33EA-D574-4B72-833E109ED77B}"/>
              </a:ext>
            </a:extLst>
          </p:cNvPr>
          <p:cNvSpPr/>
          <p:nvPr/>
        </p:nvSpPr>
        <p:spPr>
          <a:xfrm>
            <a:off x="597991" y="130647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CF3F1D95-04CC-A9F5-C28F-610221EC89D9}"/>
              </a:ext>
            </a:extLst>
          </p:cNvPr>
          <p:cNvSpPr/>
          <p:nvPr/>
        </p:nvSpPr>
        <p:spPr>
          <a:xfrm>
            <a:off x="711100" y="137839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550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9CE2EAF4-ACF1-B128-859A-CB0D82107CDB}"/>
              </a:ext>
            </a:extLst>
          </p:cNvPr>
          <p:cNvSpPr/>
          <p:nvPr/>
        </p:nvSpPr>
        <p:spPr>
          <a:xfrm>
            <a:off x="1400234" y="1391248"/>
            <a:ext cx="3349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5. Interactive Chatbot</a:t>
            </a:r>
            <a:endParaRPr lang="en-US" sz="215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6D25F846-EDB7-16E1-1E39-A1FE0B05E5CA}"/>
              </a:ext>
            </a:extLst>
          </p:cNvPr>
          <p:cNvSpPr/>
          <p:nvPr/>
        </p:nvSpPr>
        <p:spPr>
          <a:xfrm>
            <a:off x="1400234" y="1882262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dedicated chatbot for dynamic interaction</a:t>
            </a:r>
            <a:endParaRPr lang="en-US" sz="1900" dirty="0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7A04F0-1079-FBE6-C145-D4C2F649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26" t="12974"/>
          <a:stretch>
            <a:fillRect/>
          </a:stretch>
        </p:blipFill>
        <p:spPr>
          <a:xfrm>
            <a:off x="7722853" y="1164759"/>
            <a:ext cx="6023967" cy="63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0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11165919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Innovations: Beyond Summarisation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88081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Planned Features: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51F19553-9A81-477D-B114-6AB541CEF237}"/>
              </a:ext>
            </a:extLst>
          </p:cNvPr>
          <p:cNvSpPr/>
          <p:nvPr/>
        </p:nvSpPr>
        <p:spPr>
          <a:xfrm>
            <a:off x="772001" y="4066178"/>
            <a:ext cx="6263878" cy="577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GB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gg mono"/>
              </a:rPr>
              <a:t>Cloud deployment for scalability (Docker, AWS/GCP).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10650D23-852A-4199-B8F2-E34DAEDF7C2E}"/>
              </a:ext>
            </a:extLst>
          </p:cNvPr>
          <p:cNvSpPr/>
          <p:nvPr/>
        </p:nvSpPr>
        <p:spPr>
          <a:xfrm>
            <a:off x="772001" y="3398048"/>
            <a:ext cx="6263878" cy="49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GB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gg mono"/>
              </a:rPr>
              <a:t> Voice input &amp; speech-to-text for asking questions. </a:t>
            </a:r>
            <a:br>
              <a:rPr lang="en-GB" sz="20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3AC1728A-FADB-47EC-A453-02E3C2213267}"/>
              </a:ext>
            </a:extLst>
          </p:cNvPr>
          <p:cNvSpPr/>
          <p:nvPr/>
        </p:nvSpPr>
        <p:spPr>
          <a:xfrm>
            <a:off x="772001" y="2417708"/>
            <a:ext cx="6263878" cy="961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GB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gg mono"/>
              </a:rPr>
              <a:t>Multi-document support (summarize or query across multiple books at once)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CA9C6784-5635-49FA-ADBB-F9A49580C9F8}"/>
              </a:ext>
            </a:extLst>
          </p:cNvPr>
          <p:cNvSpPr/>
          <p:nvPr/>
        </p:nvSpPr>
        <p:spPr>
          <a:xfrm>
            <a:off x="772001" y="4753109"/>
            <a:ext cx="6263878" cy="881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GB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gg mono"/>
              </a:rPr>
              <a:t>Visualization of summaries (knowledge graphs, key concept maps)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07669"/>
            <a:ext cx="1015210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Next Steps: Enhancing the Platform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487222"/>
            <a:ext cx="246817" cy="30861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64037" y="3876318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64037" y="4060627"/>
            <a:ext cx="29550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Chatbot Finalisation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551640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Complete integration and fine-tuning of the interactive chatbot module.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84" y="3487222"/>
            <a:ext cx="246817" cy="30861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47084" y="3876318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247084" y="4060627"/>
            <a:ext cx="34386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Personalised Favourites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47084" y="4551640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Develop user-specific personalisation for the favourite books library.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132" y="3487222"/>
            <a:ext cx="246817" cy="30861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30132" y="3876318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>
            <a:off x="9630132" y="406062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Richer Analytics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30132" y="4551640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 advanced analytics to provide deeper insights into book summaries.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6237" y="1351037"/>
            <a:ext cx="3160017" cy="692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Team Members :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2352476" y="2358320"/>
            <a:ext cx="4754444" cy="460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7D4CC"/>
                </a:solidFill>
                <a:latin typeface="Raleway Medium" pitchFamily="2" charset="0"/>
                <a:ea typeface="Comfortaa Bold" pitchFamily="34" charset="-122"/>
                <a:cs typeface="Comfortaa Bold" pitchFamily="34" charset="-120"/>
              </a:rPr>
              <a:t>Abdelrahman Mostafa Mohamed </a:t>
            </a:r>
            <a:endParaRPr lang="en-US" sz="2150" dirty="0">
              <a:latin typeface="Raleway Medium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352476" y="3047614"/>
            <a:ext cx="5262444" cy="460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7D4CC"/>
                </a:solidFill>
                <a:latin typeface="Raleway Medium" pitchFamily="2" charset="0"/>
                <a:ea typeface="Comfortaa Bold" pitchFamily="34" charset="-122"/>
                <a:cs typeface="Comfortaa Bold" pitchFamily="34" charset="-120"/>
              </a:rPr>
              <a:t>Abdelrahman Ahmed </a:t>
            </a:r>
            <a:r>
              <a:rPr lang="en-US" sz="2150" dirty="0" err="1">
                <a:solidFill>
                  <a:srgbClr val="D7D4CC"/>
                </a:solidFill>
                <a:latin typeface="Raleway Medium" pitchFamily="2" charset="0"/>
                <a:ea typeface="Comfortaa Bold" pitchFamily="34" charset="-122"/>
                <a:cs typeface="Comfortaa Bold" pitchFamily="34" charset="-120"/>
              </a:rPr>
              <a:t>Sobhy</a:t>
            </a:r>
            <a:endParaRPr lang="en-US" sz="2150" dirty="0">
              <a:latin typeface="Raleway Medium" pitchFamily="2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352476" y="3783290"/>
            <a:ext cx="3433643" cy="460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7D4CC"/>
                </a:solidFill>
                <a:latin typeface="Raleway Medium" pitchFamily="2" charset="0"/>
                <a:ea typeface="Comfortaa Bold" pitchFamily="34" charset="-122"/>
                <a:cs typeface="Comfortaa Bold" pitchFamily="34" charset="-120"/>
              </a:rPr>
              <a:t>Omar Abdalla Gaber</a:t>
            </a:r>
            <a:endParaRPr lang="en-US" sz="2150" dirty="0">
              <a:latin typeface="Raleway Medium" pitchFamily="2" charset="0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884921BD-F506-4828-9901-166674A6638A}"/>
              </a:ext>
            </a:extLst>
          </p:cNvPr>
          <p:cNvSpPr/>
          <p:nvPr/>
        </p:nvSpPr>
        <p:spPr>
          <a:xfrm>
            <a:off x="1778655" y="2305447"/>
            <a:ext cx="355163" cy="362773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1CACB2BD-2BD8-49EC-82EB-79138AE3A408}"/>
              </a:ext>
            </a:extLst>
          </p:cNvPr>
          <p:cNvSpPr/>
          <p:nvPr/>
        </p:nvSpPr>
        <p:spPr>
          <a:xfrm>
            <a:off x="1778655" y="3015126"/>
            <a:ext cx="355163" cy="362773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6BDC862E-50BC-4E73-A9DF-97E61F63BEA4}"/>
              </a:ext>
            </a:extLst>
          </p:cNvPr>
          <p:cNvSpPr/>
          <p:nvPr/>
        </p:nvSpPr>
        <p:spPr>
          <a:xfrm>
            <a:off x="1778655" y="3758434"/>
            <a:ext cx="355163" cy="362773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C95B4CA6-CB79-4A86-AF35-5916C92F9AAB}"/>
              </a:ext>
            </a:extLst>
          </p:cNvPr>
          <p:cNvSpPr/>
          <p:nvPr/>
        </p:nvSpPr>
        <p:spPr>
          <a:xfrm>
            <a:off x="2352475" y="4451758"/>
            <a:ext cx="3433643" cy="460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Khaled Gamal Ali</a:t>
            </a:r>
            <a:endParaRPr lang="en-US" sz="2400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CD38A026-FBD3-4A30-BCC7-11F333D86A19}"/>
              </a:ext>
            </a:extLst>
          </p:cNvPr>
          <p:cNvSpPr/>
          <p:nvPr/>
        </p:nvSpPr>
        <p:spPr>
          <a:xfrm>
            <a:off x="1778655" y="4496966"/>
            <a:ext cx="355163" cy="362773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D73A9562-A8DC-4221-8065-C13736B1F515}"/>
              </a:ext>
            </a:extLst>
          </p:cNvPr>
          <p:cNvSpPr/>
          <p:nvPr/>
        </p:nvSpPr>
        <p:spPr>
          <a:xfrm>
            <a:off x="1753473" y="5237843"/>
            <a:ext cx="355163" cy="362773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E7EA467D-759A-4F0F-8D6E-DC8C84B1A5C0}"/>
              </a:ext>
            </a:extLst>
          </p:cNvPr>
          <p:cNvSpPr/>
          <p:nvPr/>
        </p:nvSpPr>
        <p:spPr>
          <a:xfrm>
            <a:off x="2352475" y="5189112"/>
            <a:ext cx="3433643" cy="460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Ahmed Mohamed Ahmed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410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906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Conclusion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288619"/>
            <a:ext cx="4136231" cy="3610689"/>
          </a:xfrm>
          <a:prstGeom prst="roundRect">
            <a:avLst>
              <a:gd name="adj" fmla="val 10257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03" y="2170986"/>
            <a:ext cx="296228" cy="29622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674" y="5720715"/>
            <a:ext cx="296228" cy="2962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64801" y="2689384"/>
            <a:ext cx="333470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Synergistic Technologies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264801" y="3523298"/>
            <a:ext cx="333470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project successfully merges natural language processing, machine translation, and a user-centric UI.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247084" y="2288619"/>
            <a:ext cx="4136231" cy="3610689"/>
          </a:xfrm>
          <a:prstGeom prst="roundRect">
            <a:avLst>
              <a:gd name="adj" fmla="val 10257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451" y="2170986"/>
            <a:ext cx="296228" cy="29622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22" y="5720715"/>
            <a:ext cx="296228" cy="2962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47849" y="26893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Global Reach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5647849" y="3180398"/>
            <a:ext cx="333470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Bilingual support for English and Arabic significantly broadens audience accessibility.</a:t>
            </a:r>
            <a:endParaRPr lang="en-US" sz="1900" dirty="0"/>
          </a:p>
        </p:txBody>
      </p:sp>
      <p:sp>
        <p:nvSpPr>
          <p:cNvPr id="13" name="Shape 7"/>
          <p:cNvSpPr/>
          <p:nvPr/>
        </p:nvSpPr>
        <p:spPr>
          <a:xfrm>
            <a:off x="9630132" y="2288619"/>
            <a:ext cx="4136231" cy="3610689"/>
          </a:xfrm>
          <a:prstGeom prst="roundRect">
            <a:avLst>
              <a:gd name="adj" fmla="val 10257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498" y="2170986"/>
            <a:ext cx="296228" cy="29622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770" y="5720715"/>
            <a:ext cx="296228" cy="2962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030897" y="26893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Future-Proofed</a:t>
            </a:r>
            <a:endParaRPr lang="en-US" sz="2150" dirty="0"/>
          </a:p>
        </p:txBody>
      </p:sp>
      <p:sp>
        <p:nvSpPr>
          <p:cNvPr id="17" name="Text 9"/>
          <p:cNvSpPr/>
          <p:nvPr/>
        </p:nvSpPr>
        <p:spPr>
          <a:xfrm>
            <a:off x="10030897" y="3180398"/>
            <a:ext cx="333470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Ongoing development aims to introduce more interactive and personalised features.</a:t>
            </a:r>
            <a:endParaRPr lang="en-US" sz="1900" dirty="0"/>
          </a:p>
        </p:txBody>
      </p:sp>
      <p:sp>
        <p:nvSpPr>
          <p:cNvPr id="18" name="Shape 10"/>
          <p:cNvSpPr/>
          <p:nvPr/>
        </p:nvSpPr>
        <p:spPr>
          <a:xfrm>
            <a:off x="864037" y="6300359"/>
            <a:ext cx="12902327" cy="38457"/>
          </a:xfrm>
          <a:prstGeom prst="rect">
            <a:avLst/>
          </a:prstGeom>
          <a:solidFill>
            <a:srgbClr val="D7D4CC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1"/>
          <p:cNvSpPr/>
          <p:nvPr/>
        </p:nvSpPr>
        <p:spPr>
          <a:xfrm>
            <a:off x="1231940" y="6709053"/>
            <a:ext cx="12166521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Transforming how we interact with information, one summary at a time.</a:t>
            </a:r>
            <a:endParaRPr lang="en-US" sz="25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A7105-0DB7-0751-5497-EF6B271FE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A4FB2-0135-E3B2-0CA7-1D27FD3518C7}"/>
              </a:ext>
            </a:extLst>
          </p:cNvPr>
          <p:cNvSpPr txBox="1"/>
          <p:nvPr/>
        </p:nvSpPr>
        <p:spPr>
          <a:xfrm>
            <a:off x="333780" y="4142339"/>
            <a:ext cx="681909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E14D"/>
                </a:solidFill>
                <a:latin typeface="Comfortaa Bold"/>
              </a:rPr>
              <a:t>Problem Statement: </a:t>
            </a:r>
          </a:p>
          <a:p>
            <a:r>
              <a:rPr lang="en-US" sz="2800" dirty="0">
                <a:solidFill>
                  <a:srgbClr val="D7D4CC"/>
                </a:solidFill>
              </a:rPr>
              <a:t>Reading and analyzing long research papers or books is time-consuming. Users struggle to extract summaries, translate them, or interact with content efficiently.</a:t>
            </a:r>
          </a:p>
          <a:p>
            <a:endParaRPr lang="en-US" sz="2800" dirty="0"/>
          </a:p>
        </p:txBody>
      </p:sp>
      <p:pic>
        <p:nvPicPr>
          <p:cNvPr id="7" name="Picture 6" descr="A stack of papers with a black background&#10;&#10;AI-generated content may be incorrect.">
            <a:extLst>
              <a:ext uri="{FF2B5EF4-FFF2-40B4-BE49-F238E27FC236}">
                <a16:creationId xmlns:a16="http://schemas.microsoft.com/office/drawing/2014/main" id="{42B05E56-A6E3-AFF3-A1DD-75EE0E02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285750"/>
            <a:ext cx="7525153" cy="8229600"/>
          </a:xfrm>
          <a:prstGeom prst="rect">
            <a:avLst/>
          </a:prstGeom>
        </p:spPr>
      </p:pic>
      <p:pic>
        <p:nvPicPr>
          <p:cNvPr id="9" name="Picture 8" descr="A cartoon of a person trapped in a hourglass&#10;&#10;AI-generated content may be incorrect.">
            <a:extLst>
              <a:ext uri="{FF2B5EF4-FFF2-40B4-BE49-F238E27FC236}">
                <a16:creationId xmlns:a16="http://schemas.microsoft.com/office/drawing/2014/main" id="{25E935E7-4F2D-BBBC-661F-3C5C88089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45" y="1009495"/>
            <a:ext cx="35718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0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87C69B-7175-04C9-1ABF-77F6921C954E}"/>
              </a:ext>
            </a:extLst>
          </p:cNvPr>
          <p:cNvSpPr txBox="1"/>
          <p:nvPr/>
        </p:nvSpPr>
        <p:spPr>
          <a:xfrm>
            <a:off x="496112" y="4328403"/>
            <a:ext cx="959147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E14D"/>
                </a:solidFill>
                <a:latin typeface="Comfortaa Bold"/>
              </a:rPr>
              <a:t>Motivation: </a:t>
            </a:r>
          </a:p>
          <a:p>
            <a:r>
              <a:rPr lang="en-US" sz="2800" dirty="0">
                <a:solidFill>
                  <a:srgbClr val="D7D4CC"/>
                </a:solidFill>
              </a:rPr>
              <a:t>As students and researchers, we faced challenges handling large amounts of academic content. We wanted to simplify the process of understanding, summarizing, and asking questions about texts.</a:t>
            </a:r>
          </a:p>
        </p:txBody>
      </p:sp>
      <p:pic>
        <p:nvPicPr>
          <p:cNvPr id="1029" name="Picture 5" descr="Hanging light bulbs with one glowing on yellow background. Concept of idea Hanging light bulbs with one glowing on yellow background. Concept of idea light bulb idea stock illustrations">
            <a:extLst>
              <a:ext uri="{FF2B5EF4-FFF2-40B4-BE49-F238E27FC236}">
                <a16:creationId xmlns:a16="http://schemas.microsoft.com/office/drawing/2014/main" id="{69406409-84F8-BF2C-A2D8-7999A920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-1"/>
            <a:ext cx="7981950" cy="456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72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6374E-97A7-E382-4858-6326544BF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CA5EA1-4737-40A1-73B7-D659959A5003}"/>
              </a:ext>
            </a:extLst>
          </p:cNvPr>
          <p:cNvSpPr txBox="1"/>
          <p:nvPr/>
        </p:nvSpPr>
        <p:spPr>
          <a:xfrm>
            <a:off x="803379" y="967786"/>
            <a:ext cx="959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E14D"/>
                </a:solidFill>
                <a:latin typeface="Comfortaa Bold"/>
              </a:rPr>
              <a:t>Target Users: </a:t>
            </a:r>
          </a:p>
        </p:txBody>
      </p:sp>
      <p:pic>
        <p:nvPicPr>
          <p:cNvPr id="3" name="Graphic 2" descr="Open book outline">
            <a:extLst>
              <a:ext uri="{FF2B5EF4-FFF2-40B4-BE49-F238E27FC236}">
                <a16:creationId xmlns:a16="http://schemas.microsoft.com/office/drawing/2014/main" id="{419CBF09-337D-3D62-388F-99972AF1B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5" y="815161"/>
            <a:ext cx="4151896" cy="4151896"/>
          </a:xfrm>
          <a:prstGeom prst="rect">
            <a:avLst/>
          </a:prstGeom>
        </p:spPr>
      </p:pic>
      <p:pic>
        <p:nvPicPr>
          <p:cNvPr id="6" name="Graphic 5" descr="Users with solid fill">
            <a:extLst>
              <a:ext uri="{FF2B5EF4-FFF2-40B4-BE49-F238E27FC236}">
                <a16:creationId xmlns:a16="http://schemas.microsoft.com/office/drawing/2014/main" id="{F93CABDF-9577-E28A-0E1F-82B89E234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412" y="4465932"/>
            <a:ext cx="914400" cy="914400"/>
          </a:xfrm>
          <a:prstGeom prst="rect">
            <a:avLst/>
          </a:prstGeom>
        </p:spPr>
      </p:pic>
      <p:pic>
        <p:nvPicPr>
          <p:cNvPr id="10" name="Graphic 9" descr="Professor male with solid fill">
            <a:extLst>
              <a:ext uri="{FF2B5EF4-FFF2-40B4-BE49-F238E27FC236}">
                <a16:creationId xmlns:a16="http://schemas.microsoft.com/office/drawing/2014/main" id="{A7BF724A-F88C-3B63-147B-5A6F17377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281" y="2999110"/>
            <a:ext cx="707325" cy="707325"/>
          </a:xfrm>
          <a:prstGeom prst="rect">
            <a:avLst/>
          </a:prstGeom>
        </p:spPr>
      </p:pic>
      <p:pic>
        <p:nvPicPr>
          <p:cNvPr id="12" name="Graphic 11" descr="Graduation cap with solid fill">
            <a:extLst>
              <a:ext uri="{FF2B5EF4-FFF2-40B4-BE49-F238E27FC236}">
                <a16:creationId xmlns:a16="http://schemas.microsoft.com/office/drawing/2014/main" id="{4C4CCACE-72B8-EF56-8ADA-B08232D9B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346" y="3706435"/>
            <a:ext cx="834532" cy="834532"/>
          </a:xfrm>
          <a:prstGeom prst="rect">
            <a:avLst/>
          </a:prstGeom>
        </p:spPr>
      </p:pic>
      <p:pic>
        <p:nvPicPr>
          <p:cNvPr id="14" name="Graphic 13" descr="School boy with solid fill">
            <a:extLst>
              <a:ext uri="{FF2B5EF4-FFF2-40B4-BE49-F238E27FC236}">
                <a16:creationId xmlns:a16="http://schemas.microsoft.com/office/drawing/2014/main" id="{710B4102-5668-7BD9-6E7C-F19D92B452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50" y="2180879"/>
            <a:ext cx="707325" cy="707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EA350-06C5-894F-CF97-D3A5D0292B9F}"/>
              </a:ext>
            </a:extLst>
          </p:cNvPr>
          <p:cNvSpPr txBox="1"/>
          <p:nvPr/>
        </p:nvSpPr>
        <p:spPr>
          <a:xfrm>
            <a:off x="1781175" y="2244778"/>
            <a:ext cx="251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7D4CC"/>
                </a:solidFill>
              </a:rPr>
              <a:t>Students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4EED5-99F4-DB6E-94FD-F4B6B13512C5}"/>
              </a:ext>
            </a:extLst>
          </p:cNvPr>
          <p:cNvSpPr txBox="1"/>
          <p:nvPr/>
        </p:nvSpPr>
        <p:spPr>
          <a:xfrm>
            <a:off x="1781175" y="3029608"/>
            <a:ext cx="264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7D4CC"/>
                </a:solidFill>
              </a:rPr>
              <a:t>Researchers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61E70-D161-3A95-BAA9-B20853B36186}"/>
              </a:ext>
            </a:extLst>
          </p:cNvPr>
          <p:cNvSpPr txBox="1"/>
          <p:nvPr/>
        </p:nvSpPr>
        <p:spPr>
          <a:xfrm>
            <a:off x="1781175" y="3778684"/>
            <a:ext cx="264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7D4CC"/>
                </a:solidFill>
              </a:rPr>
              <a:t>Academics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FEE9B-C2B0-7176-D154-D3F6F2D25A5F}"/>
              </a:ext>
            </a:extLst>
          </p:cNvPr>
          <p:cNvSpPr txBox="1"/>
          <p:nvPr/>
        </p:nvSpPr>
        <p:spPr>
          <a:xfrm>
            <a:off x="1781175" y="4540967"/>
            <a:ext cx="1135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7D4CC"/>
                </a:solidFill>
              </a:rPr>
              <a:t>Anyone working with books, papers, or lengthy documents</a:t>
            </a:r>
          </a:p>
        </p:txBody>
      </p:sp>
    </p:spTree>
    <p:extLst>
      <p:ext uri="{BB962C8B-B14F-4D97-AF65-F5344CB8AC3E}">
        <p14:creationId xmlns:p14="http://schemas.microsoft.com/office/powerpoint/2010/main" val="78621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5B9F5-0A07-7AD1-11DD-B1363908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89715-BE6D-3149-F40B-B38B63FC45F2}"/>
              </a:ext>
            </a:extLst>
          </p:cNvPr>
          <p:cNvSpPr txBox="1"/>
          <p:nvPr/>
        </p:nvSpPr>
        <p:spPr>
          <a:xfrm>
            <a:off x="400862" y="546978"/>
            <a:ext cx="959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E14D"/>
                </a:solidFill>
                <a:latin typeface="Comfortaa Bold"/>
              </a:rPr>
              <a:t>Expected  Impact: </a:t>
            </a:r>
          </a:p>
        </p:txBody>
      </p:sp>
      <p:pic>
        <p:nvPicPr>
          <p:cNvPr id="16" name="Graphic 15" descr="Gauge with solid fill">
            <a:extLst>
              <a:ext uri="{FF2B5EF4-FFF2-40B4-BE49-F238E27FC236}">
                <a16:creationId xmlns:a16="http://schemas.microsoft.com/office/drawing/2014/main" id="{78F69449-0C22-49FA-F745-AD87A22D8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9525" y="1263701"/>
            <a:ext cx="1200150" cy="1200150"/>
          </a:xfrm>
          <a:prstGeom prst="rect">
            <a:avLst/>
          </a:prstGeom>
        </p:spPr>
      </p:pic>
      <p:pic>
        <p:nvPicPr>
          <p:cNvPr id="18" name="Graphic 17" descr="Stopwatch 75% outline">
            <a:extLst>
              <a:ext uri="{FF2B5EF4-FFF2-40B4-BE49-F238E27FC236}">
                <a16:creationId xmlns:a16="http://schemas.microsoft.com/office/drawing/2014/main" id="{0B2FA54B-9559-7610-3BE9-59C8B3A15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5644" y="1370945"/>
            <a:ext cx="1092906" cy="10929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41F90F-4F5A-200F-D43B-10CD311B0F51}"/>
              </a:ext>
            </a:extLst>
          </p:cNvPr>
          <p:cNvSpPr txBox="1"/>
          <p:nvPr/>
        </p:nvSpPr>
        <p:spPr>
          <a:xfrm>
            <a:off x="676275" y="1762125"/>
            <a:ext cx="5796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D4CC"/>
                </a:solidFill>
              </a:rPr>
              <a:t>- Faster comprehension of long texts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AADBB-11BD-2E56-DA7F-3C4B4AEADF71}"/>
              </a:ext>
            </a:extLst>
          </p:cNvPr>
          <p:cNvSpPr txBox="1"/>
          <p:nvPr/>
        </p:nvSpPr>
        <p:spPr>
          <a:xfrm>
            <a:off x="676275" y="4428321"/>
            <a:ext cx="8553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D4CC"/>
                </a:solidFill>
              </a:rPr>
              <a:t>- Interactive chat with documents to enhance learning and productivity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2749A5-A28D-D533-ED06-327697B65506}"/>
              </a:ext>
            </a:extLst>
          </p:cNvPr>
          <p:cNvSpPr txBox="1"/>
          <p:nvPr/>
        </p:nvSpPr>
        <p:spPr>
          <a:xfrm>
            <a:off x="4200525" y="2890071"/>
            <a:ext cx="855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D4CC"/>
                </a:solidFill>
              </a:rPr>
              <a:t>- Easy multilingual access to research through translation</a:t>
            </a:r>
          </a:p>
        </p:txBody>
      </p:sp>
      <p:pic>
        <p:nvPicPr>
          <p:cNvPr id="23" name="Graphic 22" descr="Earth globe: Africa and Europe with solid fill">
            <a:extLst>
              <a:ext uri="{FF2B5EF4-FFF2-40B4-BE49-F238E27FC236}">
                <a16:creationId xmlns:a16="http://schemas.microsoft.com/office/drawing/2014/main" id="{1DF9088F-5E70-186E-D094-99A525DB6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7300" y="2694481"/>
            <a:ext cx="914400" cy="914400"/>
          </a:xfrm>
          <a:prstGeom prst="rect">
            <a:avLst/>
          </a:prstGeom>
        </p:spPr>
      </p:pic>
      <p:pic>
        <p:nvPicPr>
          <p:cNvPr id="25" name="Graphic 24" descr="Chat bubble with solid fill">
            <a:extLst>
              <a:ext uri="{FF2B5EF4-FFF2-40B4-BE49-F238E27FC236}">
                <a16:creationId xmlns:a16="http://schemas.microsoft.com/office/drawing/2014/main" id="{293739A1-EC2A-F57F-2543-37E9E14AC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77933" y="4343703"/>
            <a:ext cx="1123341" cy="11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4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1246" y="1931867"/>
            <a:ext cx="5473263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Overview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64037" y="292119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46" y="2993112"/>
            <a:ext cx="329089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6280" y="30059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Core Functionality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3496985"/>
            <a:ext cx="329279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Automated summarisation of books, supporting both English and Arabic outputs.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072243" y="2786121"/>
            <a:ext cx="555427" cy="555427"/>
          </a:xfrm>
          <a:prstGeom prst="roundRect">
            <a:avLst>
              <a:gd name="adj" fmla="val 3902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80" y="2896157"/>
            <a:ext cx="329127" cy="411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35540" y="2888397"/>
            <a:ext cx="31138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chemeClr val="bg1">
                    <a:lumMod val="85000"/>
                  </a:schemeClr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Technical 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gg mono"/>
              </a:rPr>
              <a:t>Architecture</a:t>
            </a:r>
            <a:endParaRPr lang="en-US" sz="21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5214881" y="3303210"/>
            <a:ext cx="649799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Frontend (</a:t>
            </a:r>
            <a:r>
              <a:rPr lang="en-US" sz="2000" b="0" i="0" dirty="0" err="1">
                <a:solidFill>
                  <a:srgbClr val="D7D4CC"/>
                </a:solidFill>
                <a:effectLst/>
                <a:latin typeface="gg mono"/>
              </a:rPr>
              <a:t>Streamlit</a:t>
            </a: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)→ handles user interactions  </a:t>
            </a:r>
            <a:br>
              <a:rPr lang="en-US" sz="2000" dirty="0">
                <a:solidFill>
                  <a:srgbClr val="D7D4CC"/>
                </a:solidFill>
                <a:latin typeface="gg mono"/>
              </a:rPr>
            </a:b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Backend (</a:t>
            </a:r>
            <a:r>
              <a:rPr lang="en-US" sz="2000" b="0" i="0" dirty="0" err="1">
                <a:solidFill>
                  <a:srgbClr val="D7D4CC"/>
                </a:solidFill>
                <a:effectLst/>
                <a:latin typeface="gg mono"/>
              </a:rPr>
              <a:t>FastAPI</a:t>
            </a: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) → APIs for login,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file </a:t>
            </a:r>
            <a:r>
              <a:rPr lang="en-US" sz="2000" b="0" i="0" dirty="0" err="1">
                <a:solidFill>
                  <a:srgbClr val="D7D4CC"/>
                </a:solidFill>
                <a:effectLst/>
                <a:latin typeface="gg mono"/>
              </a:rPr>
              <a:t>handling,summarization</a:t>
            </a: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,</a:t>
            </a:r>
            <a:b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</a:b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 QA Database (SQLite + </a:t>
            </a:r>
            <a:r>
              <a:rPr lang="en-US" sz="2000" b="0" i="0" dirty="0" err="1">
                <a:solidFill>
                  <a:srgbClr val="D7D4CC"/>
                </a:solidFill>
                <a:effectLst/>
                <a:latin typeface="gg mono"/>
              </a:rPr>
              <a:t>ChromaDB</a:t>
            </a:r>
            <a:r>
              <a:rPr lang="en-US" sz="2000" b="0" i="0" dirty="0">
                <a:solidFill>
                  <a:srgbClr val="D7D4CC"/>
                </a:solidFill>
                <a:effectLst/>
                <a:latin typeface="gg mono"/>
              </a:rPr>
              <a:t>)</a:t>
            </a:r>
            <a:endParaRPr lang="en-US" sz="1900" dirty="0">
              <a:solidFill>
                <a:srgbClr val="D7D4CC"/>
              </a:solidFill>
            </a:endParaRPr>
          </a:p>
        </p:txBody>
      </p:sp>
      <p:sp>
        <p:nvSpPr>
          <p:cNvPr id="11" name="Shape 7"/>
          <p:cNvSpPr/>
          <p:nvPr/>
        </p:nvSpPr>
        <p:spPr>
          <a:xfrm>
            <a:off x="10433822" y="288292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992" y="2960946"/>
            <a:ext cx="329089" cy="411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102419" y="298591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Experience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10473571" y="3496985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Intuitive Streamlit user interface for seamless interaction and summary downloads.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864037" y="535483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project integrates cutting-edge NLP with practical machine translation to deliver an accessible and efficient summarisation solution.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2162" y="1888093"/>
            <a:ext cx="1077206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Engine Room: Jupyter Notebooks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84579" y="3351491"/>
            <a:ext cx="38200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Core Processing Notebook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43781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5503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Ingestion: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Loads books in common formats (PDF, EPUB, TXT). Split chunks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3145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Text Preprocessing: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Cleans and prepares raw text for analysis.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80786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English Summary Generation: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Applies NLP models to create concise English summaries.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144471" y="3351491"/>
            <a:ext cx="34916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Enhancement Notebook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43781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05503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Advanced Features: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Incorporates improvements and additional functionalities.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93145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Translation Integration: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Key module for translating English summaries to Arabic.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80786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Testing &amp; Validation: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Ensures accuracy and performance across the pipeline.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721" y="490895"/>
            <a:ext cx="8498681" cy="495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Seamless Workflow: From Input to Output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23" y="1343739"/>
            <a:ext cx="10338554" cy="71247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79228" y="5776982"/>
            <a:ext cx="2676178" cy="334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Input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376" y="3961990"/>
            <a:ext cx="669044" cy="6690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32739" y="2826914"/>
            <a:ext cx="2676177" cy="334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Preprocessing</a:t>
            </a:r>
            <a:b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</a:b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Splitting to chunks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184" y="4369898"/>
            <a:ext cx="669044" cy="6690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44951" y="6653220"/>
            <a:ext cx="2676178" cy="334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English Summary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200" y="4777806"/>
            <a:ext cx="669045" cy="6690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352823" y="3614505"/>
            <a:ext cx="2676177" cy="334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Export Results</a:t>
            </a:r>
            <a:endParaRPr lang="en-US" sz="1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2116" y="5215821"/>
            <a:ext cx="669045" cy="66904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4721" y="8669179"/>
            <a:ext cx="1338095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Our streamlined workflow ensures efficient processing, transforming raw book data into actionable summaries ready for export.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841</Words>
  <Application>Microsoft Office PowerPoint</Application>
  <PresentationFormat>Custom</PresentationFormat>
  <Paragraphs>130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Comfortaa Bold</vt:lpstr>
      <vt:lpstr>Arial</vt:lpstr>
      <vt:lpstr>gg mono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Body</dc:creator>
  <cp:lastModifiedBy>Abdelrahman Ahmed</cp:lastModifiedBy>
  <cp:revision>7</cp:revision>
  <dcterms:created xsi:type="dcterms:W3CDTF">2025-08-20T17:44:31Z</dcterms:created>
  <dcterms:modified xsi:type="dcterms:W3CDTF">2025-08-21T16:15:24Z</dcterms:modified>
</cp:coreProperties>
</file>